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7" r:id="rId2"/>
    <p:sldId id="263" r:id="rId3"/>
    <p:sldId id="272" r:id="rId4"/>
    <p:sldId id="273" r:id="rId5"/>
    <p:sldId id="274" r:id="rId6"/>
    <p:sldId id="275" r:id="rId7"/>
    <p:sldId id="276" r:id="rId8"/>
    <p:sldId id="277" r:id="rId9"/>
    <p:sldId id="278" r:id="rId10"/>
    <p:sldId id="280" r:id="rId11"/>
    <p:sldId id="279" r:id="rId12"/>
    <p:sldId id="281" r:id="rId13"/>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is Ndungu Muoria" initials="FNM" lastIdx="1" clrIdx="0">
    <p:extLst>
      <p:ext uri="{19B8F6BF-5375-455C-9EA6-DF929625EA0E}">
        <p15:presenceInfo xmlns:p15="http://schemas.microsoft.com/office/powerpoint/2012/main" userId="S-1-5-21-2323500812-3439563595-1653243955-12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2424" autoAdjust="0"/>
  </p:normalViewPr>
  <p:slideViewPr>
    <p:cSldViewPr snapToGrid="0">
      <p:cViewPr varScale="1">
        <p:scale>
          <a:sx n="60" d="100"/>
          <a:sy n="60" d="100"/>
        </p:scale>
        <p:origin x="1140" y="60"/>
      </p:cViewPr>
      <p:guideLst/>
    </p:cSldViewPr>
  </p:slideViewPr>
  <p:notesTextViewPr>
    <p:cViewPr>
      <p:scale>
        <a:sx n="1" d="1"/>
        <a:sy n="1" d="1"/>
      </p:scale>
      <p:origin x="0" y="0"/>
    </p:cViewPr>
  </p:notesTextViewPr>
  <p:sorterViewPr>
    <p:cViewPr>
      <p:scale>
        <a:sx n="100" d="100"/>
        <a:sy n="100" d="100"/>
      </p:scale>
      <p:origin x="0" y="-15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2BCAFC7A-71DD-4C2C-B63D-60FDC7DD5449}" type="datetimeFigureOut">
              <a:rPr lang="en-US" smtClean="0"/>
              <a:t>23/Mar/2018</a:t>
            </a:fld>
            <a:endParaRPr lang="en-US"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DA6FC261-E491-4C42-A663-B95247CC46D9}" type="slidenum">
              <a:rPr lang="en-US" smtClean="0"/>
              <a:t>‹#›</a:t>
            </a:fld>
            <a:endParaRPr lang="en-US" dirty="0"/>
          </a:p>
        </p:txBody>
      </p:sp>
    </p:spTree>
    <p:extLst>
      <p:ext uri="{BB962C8B-B14F-4D97-AF65-F5344CB8AC3E}">
        <p14:creationId xmlns:p14="http://schemas.microsoft.com/office/powerpoint/2010/main" val="1622031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85ECAFD-F005-4163-B10D-85806DC43F93}" type="datetimeFigureOut">
              <a:rPr lang="en-US" smtClean="0"/>
              <a:t>23/Mar/2018</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33E963C-1534-4F8D-B2A7-66D81AA25953}" type="slidenum">
              <a:rPr lang="en-US" smtClean="0"/>
              <a:t>‹#›</a:t>
            </a:fld>
            <a:endParaRPr lang="en-US" dirty="0"/>
          </a:p>
        </p:txBody>
      </p:sp>
    </p:spTree>
    <p:extLst>
      <p:ext uri="{BB962C8B-B14F-4D97-AF65-F5344CB8AC3E}">
        <p14:creationId xmlns:p14="http://schemas.microsoft.com/office/powerpoint/2010/main" val="281185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7B995-136A-4A15-87A5-26420C3C1021}" type="slidenum">
              <a:rPr lang="en-US" smtClean="0"/>
              <a:pPr/>
              <a:t>1</a:t>
            </a:fld>
            <a:endParaRPr lang="en-US" dirty="0"/>
          </a:p>
        </p:txBody>
      </p:sp>
    </p:spTree>
    <p:extLst>
      <p:ext uri="{BB962C8B-B14F-4D97-AF65-F5344CB8AC3E}">
        <p14:creationId xmlns:p14="http://schemas.microsoft.com/office/powerpoint/2010/main" val="98792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7B995-136A-4A15-87A5-26420C3C1021}" type="slidenum">
              <a:rPr lang="en-US" smtClean="0"/>
              <a:pPr/>
              <a:t>2</a:t>
            </a:fld>
            <a:endParaRPr lang="en-US" dirty="0"/>
          </a:p>
        </p:txBody>
      </p:sp>
    </p:spTree>
    <p:extLst>
      <p:ext uri="{BB962C8B-B14F-4D97-AF65-F5344CB8AC3E}">
        <p14:creationId xmlns:p14="http://schemas.microsoft.com/office/powerpoint/2010/main" val="73205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world is now practically a global village with social media applications such as Facebook and twitter. These applications basically connect people on a multi-national scale and help organizations market their products more in a view to obtain more customers.</a:t>
            </a:r>
          </a:p>
          <a:p>
            <a:pPr marL="0" indent="0">
              <a:buNone/>
            </a:pPr>
            <a:r>
              <a:rPr lang="en-US" dirty="0"/>
              <a:t>Whenever people use Internet of things and internet of things devices like smartphones, organizations ca be able to identify their habits and hobbies which can be used while marketing.</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333E963C-1534-4F8D-B2A7-66D81AA25953}" type="slidenum">
              <a:rPr lang="en-US" smtClean="0"/>
              <a:t>3</a:t>
            </a:fld>
            <a:endParaRPr lang="en-US" dirty="0"/>
          </a:p>
        </p:txBody>
      </p:sp>
    </p:spTree>
    <p:extLst>
      <p:ext uri="{BB962C8B-B14F-4D97-AF65-F5344CB8AC3E}">
        <p14:creationId xmlns:p14="http://schemas.microsoft.com/office/powerpoint/2010/main" val="3943811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Analytical CRM: this is a client relationship management software (CRM) that supports back office activities. It deals with all data that don’t interact directly with the customers themselves. It can be used in warehousing and data mining to keep organized databases within the organization. It can be used to have a better understanding of customers and analyze various facets of customers like spending, needs and market percentages. </a:t>
            </a:r>
          </a:p>
          <a:p>
            <a:r>
              <a:rPr lang="en-US" sz="1200" kern="1200" dirty="0">
                <a:solidFill>
                  <a:schemeClr val="tx1"/>
                </a:solidFill>
                <a:effectLst/>
                <a:latin typeface="+mn-lt"/>
                <a:ea typeface="+mn-ea"/>
                <a:cs typeface="+mn-cs"/>
              </a:rPr>
              <a:t>Operational CRM: This is a client relationship management which basically does traditional transactional processing for front door operations that occur on a day to day basis. It can be used to create a customer helpdesk or toll for customers to interact and ask questions.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33E963C-1534-4F8D-B2A7-66D81AA25953}" type="slidenum">
              <a:rPr lang="en-US" smtClean="0"/>
              <a:t>4</a:t>
            </a:fld>
            <a:endParaRPr lang="en-US" dirty="0"/>
          </a:p>
        </p:txBody>
      </p:sp>
    </p:spTree>
    <p:extLst>
      <p:ext uri="{BB962C8B-B14F-4D97-AF65-F5344CB8AC3E}">
        <p14:creationId xmlns:p14="http://schemas.microsoft.com/office/powerpoint/2010/main" val="2050993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Every customer has a purchase/ consumption pattern, through which one can extract the point of interaction suitable to engage for further loyalty</a:t>
            </a:r>
          </a:p>
          <a:p>
            <a:r>
              <a:rPr lang="en-GB" sz="1200" b="0" i="0" kern="1200" dirty="0">
                <a:solidFill>
                  <a:schemeClr val="tx1"/>
                </a:solidFill>
                <a:effectLst/>
                <a:latin typeface="+mn-lt"/>
                <a:ea typeface="+mn-ea"/>
                <a:cs typeface="+mn-cs"/>
              </a:rPr>
              <a:t>Every brand has its share of loyal customers, whose experience urges them to revert back on frequent basis. Information gathered in CRM software can bring out the varied levels of engagement by the customers, revealing which of the accounts are responsible for the most revenue</a:t>
            </a:r>
          </a:p>
          <a:p>
            <a:r>
              <a:rPr lang="en-GB" sz="1200" b="0" i="0" kern="1200" dirty="0">
                <a:solidFill>
                  <a:schemeClr val="tx1"/>
                </a:solidFill>
                <a:effectLst/>
                <a:latin typeface="+mn-lt"/>
                <a:ea typeface="+mn-ea"/>
                <a:cs typeface="+mn-cs"/>
              </a:rPr>
              <a:t>A relationship is something that is established between people. CRM software helps you see your customer beyond the rotes of revenue</a:t>
            </a:r>
          </a:p>
          <a:p>
            <a:endParaRPr lang="en-GB"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33E963C-1534-4F8D-B2A7-66D81AA25953}" type="slidenum">
              <a:rPr lang="en-US" smtClean="0"/>
              <a:t>5</a:t>
            </a:fld>
            <a:endParaRPr lang="en-US" dirty="0"/>
          </a:p>
        </p:txBody>
      </p:sp>
    </p:spTree>
    <p:extLst>
      <p:ext uri="{BB962C8B-B14F-4D97-AF65-F5344CB8AC3E}">
        <p14:creationId xmlns:p14="http://schemas.microsoft.com/office/powerpoint/2010/main" val="2835441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Customer Recognition: It is important for any business to hold closely viable and existing customers. These customers are the basis from which the business grows. It is important to note and recognize their specifications and their needs in concern to the product you’re offering. This will ensure that you develop and acquaintance with them and from there you comprehended their instant needs and what you can improve about your product to attract more customers.</a:t>
            </a:r>
          </a:p>
          <a:p>
            <a:endParaRPr lang="en-US" dirty="0"/>
          </a:p>
          <a:p>
            <a:endParaRPr lang="en-US" dirty="0"/>
          </a:p>
        </p:txBody>
      </p:sp>
      <p:sp>
        <p:nvSpPr>
          <p:cNvPr id="4" name="Slide Number Placeholder 3"/>
          <p:cNvSpPr>
            <a:spLocks noGrp="1"/>
          </p:cNvSpPr>
          <p:nvPr>
            <p:ph type="sldNum" sz="quarter" idx="10"/>
          </p:nvPr>
        </p:nvSpPr>
        <p:spPr/>
        <p:txBody>
          <a:bodyPr/>
          <a:lstStyle/>
          <a:p>
            <a:fld id="{333E963C-1534-4F8D-B2A7-66D81AA25953}" type="slidenum">
              <a:rPr lang="en-US" smtClean="0"/>
              <a:t>7</a:t>
            </a:fld>
            <a:endParaRPr lang="en-US" dirty="0"/>
          </a:p>
        </p:txBody>
      </p:sp>
    </p:spTree>
    <p:extLst>
      <p:ext uri="{BB962C8B-B14F-4D97-AF65-F5344CB8AC3E}">
        <p14:creationId xmlns:p14="http://schemas.microsoft.com/office/powerpoint/2010/main" val="793607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smtClean="0"/>
              <a:t>23/Mar/2018</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smtClean="0"/>
              <a:t>23/Mar/2018</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3"/>
          <p:cNvSpPr>
            <a:spLocks noGrp="1"/>
          </p:cNvSpPr>
          <p:nvPr>
            <p:ph type="ftr" sz="quarter" idx="11"/>
          </p:nvPr>
        </p:nvSpPr>
        <p:spPr/>
        <p:txBody>
          <a:bodyPr/>
          <a:lstStyle/>
          <a:p>
            <a:r>
              <a:rPr lang="en-US" dirty="0"/>
              <a:t>Add a footer</a:t>
            </a:r>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2"/>
          <p:cNvSpPr>
            <a:spLocks noGrp="1"/>
          </p:cNvSpPr>
          <p:nvPr>
            <p:ph type="ftr" sz="quarter" idx="11"/>
          </p:nvPr>
        </p:nvSpPr>
        <p:spPr/>
        <p:txBody>
          <a:bodyPr/>
          <a:lstStyle/>
          <a:p>
            <a:r>
              <a:rPr lang="en-US" dirty="0"/>
              <a:t>Add a footer</a:t>
            </a:r>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5"/>
          <p:cNvSpPr>
            <a:spLocks noGrp="1"/>
          </p:cNvSpPr>
          <p:nvPr>
            <p:ph type="ftr" sz="quarter" idx="11"/>
          </p:nvPr>
        </p:nvSpPr>
        <p:spPr/>
        <p:txBody>
          <a:bodyPr/>
          <a:lstStyle/>
          <a:p>
            <a:r>
              <a:rPr lang="en-US" dirty="0"/>
              <a:t>Add a footer</a:t>
            </a:r>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descr="An empty placeholder to add an image. Click on the placeholder and select the image that you wish to add"/>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a:defRPr lang="en-US" sz="1400" cap="small" dirty="0" smtClean="0">
                <a:solidFill>
                  <a:schemeClr val="bg2">
                    <a:lumMod val="40000"/>
                    <a:lumOff val="60000"/>
                  </a:schemeClr>
                </a:solidFill>
                <a:latin typeface="+mj-lt"/>
                <a:ea typeface="+mj-ea"/>
                <a:cs typeface="+mj-cs"/>
              </a:defRPr>
            </a:lvl1pPr>
          </a:lstStyle>
          <a:p>
            <a:pPr marL="0" lvl="0" indent="0">
              <a:buNone/>
            </a:pPr>
            <a:r>
              <a:rPr lang="en-US"/>
              <a:t>Edit Master text styles</a:t>
            </a: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32766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574801" y="4953000"/>
            <a:ext cx="7999315" cy="1074057"/>
          </a:xfrm>
        </p:spPr>
        <p:txBody>
          <a:bodyPr anchor="t">
            <a:normAutofit/>
          </a:bodyPr>
          <a:lstStyle>
            <a:lvl1pPr marL="0" indent="0">
              <a:buNone/>
              <a:defRPr lang="en-US" sz="1800" b="0" i="0" kern="1200" dirty="0" smtClean="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4033" y="3316513"/>
            <a:ext cx="801912" cy="1969770"/>
          </a:xfrm>
          <a:prstGeom prst="rect">
            <a:avLst/>
          </a:prstGeom>
          <a:noFill/>
        </p:spPr>
        <p:txBody>
          <a:bodyPr wrap="square" rtlCol="0">
            <a:spAutoFit/>
          </a:bodyPr>
          <a:lstStyle>
            <a:defPPr>
              <a:defRPr lang="en-US"/>
            </a:defPPr>
            <a:lvl1pPr lvl="0" algn="r">
              <a:defRPr sz="12200" b="0" i="0">
                <a:solidFill>
                  <a:schemeClr val="bg2">
                    <a:lumMod val="40000"/>
                    <a:lumOff val="60000"/>
                  </a:schemeClr>
                </a:solidFill>
                <a:latin typeface="Arial"/>
                <a:ea typeface="+mj-ea"/>
                <a:cs typeface="+mj-cs"/>
              </a:defRPr>
            </a:lvl1pPr>
          </a:lstStyle>
          <a:p>
            <a:pPr lvl="0"/>
            <a:r>
              <a:rPr lang="en-US" dirty="0"/>
              <a:t>”</a:t>
            </a:r>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10" name="Text Placeholder 3"/>
          <p:cNvSpPr>
            <a:spLocks noGrp="1"/>
          </p:cNvSpPr>
          <p:nvPr>
            <p:ph type="body" sz="half" idx="2"/>
          </p:nvPr>
        </p:nvSpPr>
        <p:spPr>
          <a:xfrm>
            <a:off x="1154954" y="4350657"/>
            <a:ext cx="8825659" cy="16764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3" name="Text Placeholder 3"/>
          <p:cNvSpPr>
            <a:spLocks noGrp="1"/>
          </p:cNvSpPr>
          <p:nvPr>
            <p:ph type="body" sz="half" idx="13"/>
          </p:nvPr>
        </p:nvSpPr>
        <p:spPr>
          <a:xfrm>
            <a:off x="1154953" y="3848610"/>
            <a:ext cx="8825659" cy="588517"/>
          </a:xfrm>
        </p:spPr>
        <p:txBody>
          <a:bodyPr anchor="b">
            <a:normAutofit/>
          </a:bodyPr>
          <a:lstStyle>
            <a:lvl1pPr marL="0" indent="0" algn="l" defTabSz="457200" rtl="0" eaLnBrk="1" latinLnBrk="0" hangingPunct="1">
              <a:buNone/>
              <a:defRPr lang="en-US" sz="3600" b="0" i="0" kern="1200" cap="none" dirty="0" smtClean="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4"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descr="An empty placeholder to add an image. Click on the placeholder and select the image that you wish to add"/>
          <p:cNvSpPr>
            <a:spLocks noGrp="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descr="An empty placeholder to add an image. Click on the placeholder and select the image that you wish to add"/>
          <p:cNvSpPr>
            <a:spLocks noGrp="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descr="An empty placeholder to add an image. Click on the placeholder and select the image that you wish to add"/>
          <p:cNvSpPr>
            <a:spLocks noGrp="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ctr">
            <a:norm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4"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430213"/>
            <a:ext cx="7423149" cy="5826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23/Mar/2018</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p:cNvPicPr>
            <a:picLocks noChangeAspect="1"/>
          </p:cNvPicPr>
          <p:nvPr userDrawn="1"/>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p:cNvSpPr/>
          <p:nvPr userDrawn="1"/>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p:cNvPicPr>
            <a:picLocks noChangeAspect="1"/>
          </p:cNvPicPr>
          <p:nvPr userDrawn="1"/>
        </p:nvPicPr>
        <p:blipFill rotWithShape="1">
          <a:blip r:embed="rId24">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alpha val="60000"/>
                  </a:schemeClr>
                </a:solidFill>
              </a:defRPr>
            </a:lvl1pPr>
          </a:lstStyle>
          <a:p>
            <a:fld id="{4AAD347D-5ACD-4C99-B74B-A9C85AD731AF}" type="datetimeFigureOut">
              <a:rPr lang="en-US" smtClean="0"/>
              <a:pPr/>
              <a:t>23/Mar/2018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dirty="0"/>
              <a:t>Add a footer</a:t>
            </a:r>
          </a:p>
        </p:txBody>
      </p:sp>
      <p:sp>
        <p:nvSpPr>
          <p:cNvPr id="14" name="Rectangle 13"/>
          <p:cNvSpPr/>
          <p:nvPr userDrawn="1"/>
        </p:nvSpPr>
        <p:spPr bwMode="blackWhite">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3" r:id="rId14"/>
    <p:sldLayoutId id="2147483665" r:id="rId15"/>
    <p:sldLayoutId id="2147483669" r:id="rId16"/>
    <p:sldLayoutId id="2147483670" r:id="rId17"/>
    <p:sldLayoutId id="2147483658" r:id="rId18"/>
    <p:sldLayoutId id="2147483659" r:id="rId19"/>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ct val="20000"/>
        </a:spcBef>
        <a:spcAft>
          <a:spcPts val="60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latin typeface="Times" panose="02020603050405020304" pitchFamily="18" charset="0"/>
              </a:rPr>
              <a:t>Business Technology Management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latin typeface="Times" panose="02020603050405020304" pitchFamily="18" charset="0"/>
              </a:rPr>
              <a:t>Introduction</a:t>
            </a:r>
          </a:p>
        </p:txBody>
      </p:sp>
      <p:sp>
        <p:nvSpPr>
          <p:cNvPr id="6" name="Content Placeholder 5"/>
          <p:cNvSpPr>
            <a:spLocks noGrp="1"/>
          </p:cNvSpPr>
          <p:nvPr>
            <p:ph idx="1"/>
          </p:nvPr>
        </p:nvSpPr>
        <p:spPr/>
        <p:txBody>
          <a:bodyPr>
            <a:normAutofit/>
          </a:bodyPr>
          <a:lstStyle/>
          <a:p>
            <a:r>
              <a:rPr lang="en-US" sz="2400" dirty="0">
                <a:latin typeface="Times" panose="02020603050405020304" pitchFamily="18" charset="0"/>
              </a:rPr>
              <a:t>Technology has basically influenced the way we do business extensively.</a:t>
            </a:r>
          </a:p>
          <a:p>
            <a:r>
              <a:rPr lang="en-US" sz="2400" dirty="0">
                <a:latin typeface="Times" panose="02020603050405020304" pitchFamily="18" charset="0"/>
              </a:rPr>
              <a:t>Tech-savvy organizations are reaping huge benefits by employing advanced technological practices in attracting customers.</a:t>
            </a:r>
          </a:p>
          <a:p>
            <a:r>
              <a:rPr lang="en-US" sz="2400" dirty="0">
                <a:latin typeface="Times" panose="02020603050405020304" pitchFamily="18" charset="0"/>
              </a:rPr>
              <a:t>All over the world, technology has taken a forefront and nobody wants to be left behind.</a:t>
            </a:r>
          </a:p>
          <a:p>
            <a:r>
              <a:rPr lang="en-US" sz="2400" dirty="0">
                <a:latin typeface="Times" panose="02020603050405020304" pitchFamily="18" charset="0"/>
              </a:rPr>
              <a:t>Software models and technological advancements such as client Relationship models are fast becoming compulsory.</a:t>
            </a:r>
          </a:p>
          <a:p>
            <a:pPr marL="0" indent="0">
              <a:buNone/>
            </a:pPr>
            <a:endParaRPr lang="en-US" sz="2400" dirty="0">
              <a:latin typeface="Times"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3DB3-575A-4F37-BE84-4076DA1B2076}"/>
              </a:ext>
            </a:extLst>
          </p:cNvPr>
          <p:cNvSpPr>
            <a:spLocks noGrp="1"/>
          </p:cNvSpPr>
          <p:nvPr>
            <p:ph type="title"/>
          </p:nvPr>
        </p:nvSpPr>
        <p:spPr/>
        <p:txBody>
          <a:bodyPr/>
          <a:lstStyle/>
          <a:p>
            <a:r>
              <a:rPr lang="en-US" sz="4800" dirty="0">
                <a:latin typeface="Times" panose="02020603050405020304" pitchFamily="18" charset="0"/>
              </a:rPr>
              <a:t>Technology’s Influence on customers</a:t>
            </a:r>
          </a:p>
        </p:txBody>
      </p:sp>
      <p:sp>
        <p:nvSpPr>
          <p:cNvPr id="3" name="Content Placeholder 2">
            <a:extLst>
              <a:ext uri="{FF2B5EF4-FFF2-40B4-BE49-F238E27FC236}">
                <a16:creationId xmlns:a16="http://schemas.microsoft.com/office/drawing/2014/main" id="{BEA17901-E463-49D7-8161-0AE4F39A7F9B}"/>
              </a:ext>
            </a:extLst>
          </p:cNvPr>
          <p:cNvSpPr>
            <a:spLocks noGrp="1"/>
          </p:cNvSpPr>
          <p:nvPr>
            <p:ph idx="1"/>
          </p:nvPr>
        </p:nvSpPr>
        <p:spPr/>
        <p:txBody>
          <a:bodyPr>
            <a:normAutofit/>
          </a:bodyPr>
          <a:lstStyle/>
          <a:p>
            <a:r>
              <a:rPr lang="en-US" sz="2400" dirty="0">
                <a:latin typeface="Times" panose="02020603050405020304" pitchFamily="18" charset="0"/>
              </a:rPr>
              <a:t>Technology has influenced customers in various ways:</a:t>
            </a:r>
          </a:p>
          <a:p>
            <a:pPr marL="457200" indent="-457200">
              <a:buFont typeface="+mj-lt"/>
              <a:buAutoNum type="arabicPeriod"/>
            </a:pPr>
            <a:r>
              <a:rPr lang="en-US" sz="2400" dirty="0">
                <a:latin typeface="Times" panose="02020603050405020304" pitchFamily="18" charset="0"/>
              </a:rPr>
              <a:t>The influx of social media has basically made the world a global village and thus reaching out to customers has been made easy.</a:t>
            </a:r>
          </a:p>
          <a:p>
            <a:pPr marL="457200" indent="-457200">
              <a:buFont typeface="+mj-lt"/>
              <a:buAutoNum type="arabicPeriod"/>
            </a:pPr>
            <a:r>
              <a:rPr lang="en-US" sz="2400" dirty="0">
                <a:latin typeface="Times" panose="02020603050405020304" pitchFamily="18" charset="0"/>
              </a:rPr>
              <a:t>Using customer reviews and customer surveys online, organizations are able to identify their target markets.</a:t>
            </a:r>
          </a:p>
          <a:p>
            <a:pPr marL="457200" indent="-457200">
              <a:buFont typeface="+mj-lt"/>
              <a:buAutoNum type="arabicPeriod"/>
            </a:pPr>
            <a:r>
              <a:rPr lang="en-US" sz="2400" dirty="0">
                <a:latin typeface="Times" panose="02020603050405020304" pitchFamily="18" charset="0"/>
              </a:rPr>
              <a:t>Organizations are able to use artificial intelligence to identify patterns that can help them target specific markets.</a:t>
            </a:r>
          </a:p>
          <a:p>
            <a:pPr marL="457200" indent="-457200">
              <a:buFont typeface="+mj-lt"/>
              <a:buAutoNum type="arabicPeriod"/>
            </a:pPr>
            <a:r>
              <a:rPr lang="en-US" sz="2400" dirty="0">
                <a:latin typeface="Times" panose="02020603050405020304" pitchFamily="18" charset="0"/>
              </a:rPr>
              <a:t>The internet of things can also be used by organization in marketing to discover peoples needs and likes</a:t>
            </a:r>
          </a:p>
        </p:txBody>
      </p:sp>
    </p:spTree>
    <p:extLst>
      <p:ext uri="{BB962C8B-B14F-4D97-AF65-F5344CB8AC3E}">
        <p14:creationId xmlns:p14="http://schemas.microsoft.com/office/powerpoint/2010/main" val="1259741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8274C-5957-4D43-9C28-3A8E6106F60A}"/>
              </a:ext>
            </a:extLst>
          </p:cNvPr>
          <p:cNvSpPr>
            <a:spLocks noGrp="1"/>
          </p:cNvSpPr>
          <p:nvPr>
            <p:ph type="title"/>
          </p:nvPr>
        </p:nvSpPr>
        <p:spPr/>
        <p:txBody>
          <a:bodyPr/>
          <a:lstStyle/>
          <a:p>
            <a:r>
              <a:rPr lang="en-US" sz="4800" dirty="0">
                <a:latin typeface="Times" panose="02020603050405020304" pitchFamily="18" charset="0"/>
              </a:rPr>
              <a:t>CRM Systems</a:t>
            </a:r>
          </a:p>
        </p:txBody>
      </p:sp>
      <p:sp>
        <p:nvSpPr>
          <p:cNvPr id="3" name="Content Placeholder 2">
            <a:extLst>
              <a:ext uri="{FF2B5EF4-FFF2-40B4-BE49-F238E27FC236}">
                <a16:creationId xmlns:a16="http://schemas.microsoft.com/office/drawing/2014/main" id="{B4404119-908D-4519-BD35-E5739CD0B161}"/>
              </a:ext>
            </a:extLst>
          </p:cNvPr>
          <p:cNvSpPr>
            <a:spLocks noGrp="1"/>
          </p:cNvSpPr>
          <p:nvPr>
            <p:ph idx="1"/>
          </p:nvPr>
        </p:nvSpPr>
        <p:spPr/>
        <p:txBody>
          <a:bodyPr>
            <a:normAutofit lnSpcReduction="10000"/>
          </a:bodyPr>
          <a:lstStyle/>
          <a:p>
            <a:r>
              <a:rPr lang="en-US" sz="2400" dirty="0">
                <a:latin typeface="Times" panose="02020603050405020304" pitchFamily="18" charset="0"/>
              </a:rPr>
              <a:t>Technology has been able to advance CRM (Customer Relationship Management) Software's</a:t>
            </a:r>
          </a:p>
          <a:p>
            <a:r>
              <a:rPr lang="en-US" sz="2400" dirty="0">
                <a:latin typeface="Times" panose="02020603050405020304" pitchFamily="18" charset="0"/>
              </a:rPr>
              <a:t>These software's are used to basically help businesses manage their own processes which include customer data and customer interaction.</a:t>
            </a:r>
          </a:p>
          <a:p>
            <a:r>
              <a:rPr lang="en-US" sz="2400" dirty="0">
                <a:latin typeface="Times" panose="02020603050405020304" pitchFamily="18" charset="0"/>
              </a:rPr>
              <a:t>There are two types of CRM:</a:t>
            </a:r>
          </a:p>
          <a:p>
            <a:pPr marL="457200" indent="-457200">
              <a:buFont typeface="+mj-lt"/>
              <a:buAutoNum type="arabicPeriod"/>
            </a:pPr>
            <a:r>
              <a:rPr lang="en-US" sz="2400" dirty="0">
                <a:latin typeface="Times" panose="02020603050405020304" pitchFamily="18" charset="0"/>
              </a:rPr>
              <a:t>Analytical CRM: It’s a type of CRM that helps top management and the sales executives better know how to serve customers.</a:t>
            </a:r>
          </a:p>
          <a:p>
            <a:pPr marL="457200" indent="-457200">
              <a:buFont typeface="+mj-lt"/>
              <a:buAutoNum type="arabicPeriod"/>
            </a:pPr>
            <a:r>
              <a:rPr lang="en-US" sz="2400" dirty="0">
                <a:latin typeface="Times" panose="02020603050405020304" pitchFamily="18" charset="0"/>
              </a:rPr>
              <a:t>Operational CRM: It streamlines the business operations that include sales, marketing and service automation.</a:t>
            </a:r>
          </a:p>
        </p:txBody>
      </p:sp>
    </p:spTree>
    <p:extLst>
      <p:ext uri="{BB962C8B-B14F-4D97-AF65-F5344CB8AC3E}">
        <p14:creationId xmlns:p14="http://schemas.microsoft.com/office/powerpoint/2010/main" val="107301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E99F-C087-44FE-A189-32E8A4745F03}"/>
              </a:ext>
            </a:extLst>
          </p:cNvPr>
          <p:cNvSpPr>
            <a:spLocks noGrp="1"/>
          </p:cNvSpPr>
          <p:nvPr>
            <p:ph type="title"/>
          </p:nvPr>
        </p:nvSpPr>
        <p:spPr/>
        <p:txBody>
          <a:bodyPr/>
          <a:lstStyle/>
          <a:p>
            <a:r>
              <a:rPr lang="en-US" sz="4800" dirty="0">
                <a:latin typeface="Times" panose="02020603050405020304" pitchFamily="18" charset="0"/>
              </a:rPr>
              <a:t>Extending Customer Reach using CRM</a:t>
            </a:r>
          </a:p>
        </p:txBody>
      </p:sp>
      <p:sp>
        <p:nvSpPr>
          <p:cNvPr id="3" name="Content Placeholder 2">
            <a:extLst>
              <a:ext uri="{FF2B5EF4-FFF2-40B4-BE49-F238E27FC236}">
                <a16:creationId xmlns:a16="http://schemas.microsoft.com/office/drawing/2014/main" id="{8364C476-4FFF-4EC8-9EE2-A69A4EAAA827}"/>
              </a:ext>
            </a:extLst>
          </p:cNvPr>
          <p:cNvSpPr>
            <a:spLocks noGrp="1"/>
          </p:cNvSpPr>
          <p:nvPr>
            <p:ph idx="1"/>
          </p:nvPr>
        </p:nvSpPr>
        <p:spPr/>
        <p:txBody>
          <a:bodyPr>
            <a:normAutofit/>
          </a:bodyPr>
          <a:lstStyle/>
          <a:p>
            <a:r>
              <a:rPr lang="en-US" sz="2800" dirty="0">
                <a:latin typeface="Times" panose="02020603050405020304" pitchFamily="18" charset="0"/>
              </a:rPr>
              <a:t>Small business can extend their customer reach using CRM software's in various ways;</a:t>
            </a:r>
          </a:p>
          <a:p>
            <a:pPr marL="457200" indent="-457200">
              <a:buFont typeface="+mj-lt"/>
              <a:buAutoNum type="arabicPeriod"/>
            </a:pPr>
            <a:r>
              <a:rPr lang="en-US" sz="2800" dirty="0">
                <a:latin typeface="Times" panose="02020603050405020304" pitchFamily="18" charset="0"/>
              </a:rPr>
              <a:t>Targeting customers through tailor made offers</a:t>
            </a:r>
          </a:p>
          <a:p>
            <a:pPr marL="457200" indent="-457200">
              <a:buFont typeface="+mj-lt"/>
              <a:buAutoNum type="arabicPeriod"/>
            </a:pPr>
            <a:r>
              <a:rPr lang="en-US" sz="2800" dirty="0">
                <a:latin typeface="Times" panose="02020603050405020304" pitchFamily="18" charset="0"/>
              </a:rPr>
              <a:t>Creating loyalty programs for their customers</a:t>
            </a:r>
          </a:p>
          <a:p>
            <a:pPr marL="457200" indent="-457200">
              <a:buFont typeface="+mj-lt"/>
              <a:buAutoNum type="arabicPeriod"/>
            </a:pPr>
            <a:r>
              <a:rPr lang="en-US" sz="2800" dirty="0">
                <a:latin typeface="Times" panose="02020603050405020304" pitchFamily="18" charset="0"/>
              </a:rPr>
              <a:t>Personalizing customer relations</a:t>
            </a:r>
          </a:p>
          <a:p>
            <a:pPr marL="457200" indent="-457200">
              <a:buFont typeface="+mj-lt"/>
              <a:buAutoNum type="arabicPeriod"/>
            </a:pPr>
            <a:r>
              <a:rPr lang="en-US" sz="2800" dirty="0">
                <a:latin typeface="Times" panose="02020603050405020304" pitchFamily="18" charset="0"/>
              </a:rPr>
              <a:t>Sending emails, texts and promotions through established customer interactions advanced through CRM</a:t>
            </a:r>
          </a:p>
          <a:p>
            <a:pPr marL="457200" indent="-457200">
              <a:buFont typeface="+mj-lt"/>
              <a:buAutoNum type="arabicPeriod"/>
            </a:pPr>
            <a:endParaRPr lang="en-US" sz="2800" dirty="0">
              <a:latin typeface="Times" panose="02020603050405020304" pitchFamily="18" charset="0"/>
            </a:endParaRPr>
          </a:p>
          <a:p>
            <a:pPr marL="457200" indent="-457200">
              <a:buFont typeface="+mj-lt"/>
              <a:buAutoNum type="arabicPeriod"/>
            </a:pPr>
            <a:endParaRPr lang="en-US" sz="2800" dirty="0">
              <a:latin typeface="Times" panose="02020603050405020304" pitchFamily="18" charset="0"/>
            </a:endParaRPr>
          </a:p>
        </p:txBody>
      </p:sp>
    </p:spTree>
    <p:extLst>
      <p:ext uri="{BB962C8B-B14F-4D97-AF65-F5344CB8AC3E}">
        <p14:creationId xmlns:p14="http://schemas.microsoft.com/office/powerpoint/2010/main" val="640075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E47CE-DB2B-475F-AC8D-9518E4851DC2}"/>
              </a:ext>
            </a:extLst>
          </p:cNvPr>
          <p:cNvSpPr>
            <a:spLocks noGrp="1"/>
          </p:cNvSpPr>
          <p:nvPr>
            <p:ph type="title"/>
          </p:nvPr>
        </p:nvSpPr>
        <p:spPr/>
        <p:txBody>
          <a:bodyPr/>
          <a:lstStyle/>
          <a:p>
            <a:r>
              <a:rPr lang="en-US" sz="4800" dirty="0">
                <a:latin typeface="Times" panose="02020603050405020304" pitchFamily="18" charset="0"/>
              </a:rPr>
              <a:t>Using CRM Databases effectively</a:t>
            </a:r>
          </a:p>
        </p:txBody>
      </p:sp>
      <p:sp>
        <p:nvSpPr>
          <p:cNvPr id="3" name="Content Placeholder 2">
            <a:extLst>
              <a:ext uri="{FF2B5EF4-FFF2-40B4-BE49-F238E27FC236}">
                <a16:creationId xmlns:a16="http://schemas.microsoft.com/office/drawing/2014/main" id="{FFF05EEF-930A-4FF5-A5ED-F9FF6C248B04}"/>
              </a:ext>
            </a:extLst>
          </p:cNvPr>
          <p:cNvSpPr>
            <a:spLocks noGrp="1"/>
          </p:cNvSpPr>
          <p:nvPr>
            <p:ph idx="1"/>
          </p:nvPr>
        </p:nvSpPr>
        <p:spPr/>
        <p:txBody>
          <a:bodyPr>
            <a:normAutofit/>
          </a:bodyPr>
          <a:lstStyle/>
          <a:p>
            <a:r>
              <a:rPr lang="en-US" sz="2800" dirty="0">
                <a:latin typeface="Times" panose="02020603050405020304" pitchFamily="18" charset="0"/>
              </a:rPr>
              <a:t>In order to fully realize the benefits of technology in customer retention and obtaining new customers proper use of databases must be effected.</a:t>
            </a:r>
          </a:p>
          <a:p>
            <a:r>
              <a:rPr lang="en-US" sz="2800" dirty="0">
                <a:latin typeface="Times" panose="02020603050405020304" pitchFamily="18" charset="0"/>
              </a:rPr>
              <a:t>This includes recognizing already existing customers and using them as a base for getting new customers.</a:t>
            </a:r>
          </a:p>
          <a:p>
            <a:r>
              <a:rPr lang="en-US" sz="2800" dirty="0">
                <a:latin typeface="Times" panose="02020603050405020304" pitchFamily="18" charset="0"/>
              </a:rPr>
              <a:t>They are basic steps that organization an organization must use to better experience the benefits of CRM</a:t>
            </a:r>
          </a:p>
          <a:p>
            <a:pPr marL="0" indent="0">
              <a:buNone/>
            </a:pPr>
            <a:endParaRPr lang="en-US" sz="2800" dirty="0">
              <a:latin typeface="Times" panose="02020603050405020304" pitchFamily="18" charset="0"/>
            </a:endParaRPr>
          </a:p>
        </p:txBody>
      </p:sp>
    </p:spTree>
    <p:extLst>
      <p:ext uri="{BB962C8B-B14F-4D97-AF65-F5344CB8AC3E}">
        <p14:creationId xmlns:p14="http://schemas.microsoft.com/office/powerpoint/2010/main" val="1747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005DB-C261-42D2-8D81-F5E4EFC0FC41}"/>
              </a:ext>
            </a:extLst>
          </p:cNvPr>
          <p:cNvSpPr>
            <a:spLocks noGrp="1"/>
          </p:cNvSpPr>
          <p:nvPr>
            <p:ph type="title"/>
          </p:nvPr>
        </p:nvSpPr>
        <p:spPr/>
        <p:txBody>
          <a:bodyPr/>
          <a:lstStyle/>
          <a:p>
            <a:r>
              <a:rPr lang="en-US" sz="4800" dirty="0">
                <a:latin typeface="Times" panose="02020603050405020304" pitchFamily="18" charset="0"/>
              </a:rPr>
              <a:t>Customer Recognition</a:t>
            </a:r>
          </a:p>
        </p:txBody>
      </p:sp>
      <p:sp>
        <p:nvSpPr>
          <p:cNvPr id="3" name="Content Placeholder 2">
            <a:extLst>
              <a:ext uri="{FF2B5EF4-FFF2-40B4-BE49-F238E27FC236}">
                <a16:creationId xmlns:a16="http://schemas.microsoft.com/office/drawing/2014/main" id="{0408426C-7A3C-4DC1-B0CA-DD20C4250F2A}"/>
              </a:ext>
            </a:extLst>
          </p:cNvPr>
          <p:cNvSpPr>
            <a:spLocks noGrp="1"/>
          </p:cNvSpPr>
          <p:nvPr>
            <p:ph idx="1"/>
          </p:nvPr>
        </p:nvSpPr>
        <p:spPr/>
        <p:txBody>
          <a:bodyPr>
            <a:normAutofit/>
          </a:bodyPr>
          <a:lstStyle/>
          <a:p>
            <a:r>
              <a:rPr lang="en-US" sz="2800" dirty="0">
                <a:latin typeface="Times" panose="02020603050405020304" pitchFamily="18" charset="0"/>
              </a:rPr>
              <a:t>This basically includes </a:t>
            </a:r>
          </a:p>
          <a:p>
            <a:pPr marL="457200" indent="-457200">
              <a:buFont typeface="+mj-lt"/>
              <a:buAutoNum type="arabicPeriod"/>
            </a:pPr>
            <a:r>
              <a:rPr lang="en-US" sz="2800" dirty="0">
                <a:latin typeface="Times" panose="02020603050405020304" pitchFamily="18" charset="0"/>
              </a:rPr>
              <a:t>Identifying already existing customers and patterning their needs and wants</a:t>
            </a:r>
          </a:p>
          <a:p>
            <a:pPr marL="457200" indent="-457200">
              <a:buFont typeface="+mj-lt"/>
              <a:buAutoNum type="arabicPeriod"/>
            </a:pPr>
            <a:r>
              <a:rPr lang="en-US" sz="2800" dirty="0">
                <a:latin typeface="Times" panose="02020603050405020304" pitchFamily="18" charset="0"/>
              </a:rPr>
              <a:t>Understanding these customers as the basis of the business growth</a:t>
            </a:r>
          </a:p>
          <a:p>
            <a:pPr marL="457200" indent="-457200">
              <a:buFont typeface="+mj-lt"/>
              <a:buAutoNum type="arabicPeriod"/>
            </a:pPr>
            <a:r>
              <a:rPr lang="en-US" sz="2800" dirty="0">
                <a:latin typeface="Times" panose="02020603050405020304" pitchFamily="18" charset="0"/>
              </a:rPr>
              <a:t>Noting and recognizing their specifications in terms of the business to identify areas which require improvement</a:t>
            </a:r>
          </a:p>
          <a:p>
            <a:pPr marL="457200" indent="-457200">
              <a:buFont typeface="+mj-lt"/>
              <a:buAutoNum type="arabicPeriod"/>
            </a:pPr>
            <a:r>
              <a:rPr lang="en-US" sz="2800" dirty="0">
                <a:latin typeface="Times" panose="02020603050405020304" pitchFamily="18" charset="0"/>
              </a:rPr>
              <a:t>Developing an acquaintance with these customers</a:t>
            </a:r>
          </a:p>
        </p:txBody>
      </p:sp>
    </p:spTree>
    <p:extLst>
      <p:ext uri="{BB962C8B-B14F-4D97-AF65-F5344CB8AC3E}">
        <p14:creationId xmlns:p14="http://schemas.microsoft.com/office/powerpoint/2010/main" val="2718118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5C8C8-1C5D-4093-8987-39CC41FBE5CE}"/>
              </a:ext>
            </a:extLst>
          </p:cNvPr>
          <p:cNvSpPr>
            <a:spLocks noGrp="1"/>
          </p:cNvSpPr>
          <p:nvPr>
            <p:ph type="title"/>
          </p:nvPr>
        </p:nvSpPr>
        <p:spPr/>
        <p:txBody>
          <a:bodyPr/>
          <a:lstStyle/>
          <a:p>
            <a:r>
              <a:rPr lang="en-US" sz="4800" dirty="0">
                <a:latin typeface="Times" panose="02020603050405020304" pitchFamily="18" charset="0"/>
              </a:rPr>
              <a:t>Customer Study</a:t>
            </a:r>
          </a:p>
        </p:txBody>
      </p:sp>
      <p:sp>
        <p:nvSpPr>
          <p:cNvPr id="3" name="Content Placeholder 2">
            <a:extLst>
              <a:ext uri="{FF2B5EF4-FFF2-40B4-BE49-F238E27FC236}">
                <a16:creationId xmlns:a16="http://schemas.microsoft.com/office/drawing/2014/main" id="{D8BEE857-F451-41E6-AEB9-B0716D7DB0E1}"/>
              </a:ext>
            </a:extLst>
          </p:cNvPr>
          <p:cNvSpPr>
            <a:spLocks noGrp="1"/>
          </p:cNvSpPr>
          <p:nvPr>
            <p:ph idx="1"/>
          </p:nvPr>
        </p:nvSpPr>
        <p:spPr/>
        <p:txBody>
          <a:bodyPr>
            <a:normAutofit/>
          </a:bodyPr>
          <a:lstStyle/>
          <a:p>
            <a:r>
              <a:rPr lang="en-US" sz="2400" dirty="0">
                <a:latin typeface="Times" panose="02020603050405020304" pitchFamily="18" charset="0"/>
              </a:rPr>
              <a:t>Customer study involves an in depth study and analysis of customers and understanding their consumer perspective;</a:t>
            </a:r>
          </a:p>
          <a:p>
            <a:pPr marL="457200" indent="-457200">
              <a:buFont typeface="+mj-lt"/>
              <a:buAutoNum type="arabicPeriod"/>
            </a:pPr>
            <a:r>
              <a:rPr lang="en-US" sz="2400" dirty="0">
                <a:latin typeface="Times" panose="02020603050405020304" pitchFamily="18" charset="0"/>
              </a:rPr>
              <a:t>Include creating customer surveys to identify important niches</a:t>
            </a:r>
          </a:p>
          <a:p>
            <a:pPr marL="457200" indent="-457200">
              <a:buFont typeface="+mj-lt"/>
              <a:buAutoNum type="arabicPeriod"/>
            </a:pPr>
            <a:r>
              <a:rPr lang="en-US" sz="2400" dirty="0">
                <a:latin typeface="Times" panose="02020603050405020304" pitchFamily="18" charset="0"/>
              </a:rPr>
              <a:t>Identifying customer needs and wants through patterned information obtained through CRM databases </a:t>
            </a:r>
          </a:p>
          <a:p>
            <a:pPr marL="457200" indent="-457200">
              <a:buFont typeface="+mj-lt"/>
              <a:buAutoNum type="arabicPeriod"/>
            </a:pPr>
            <a:r>
              <a:rPr lang="en-US" sz="2400" dirty="0">
                <a:latin typeface="Times" panose="02020603050405020304" pitchFamily="18" charset="0"/>
              </a:rPr>
              <a:t>Merging customer study of existing customers with artificial intelligence from a broader perspective.</a:t>
            </a:r>
          </a:p>
          <a:p>
            <a:pPr marL="457200" indent="-457200">
              <a:buFont typeface="+mj-lt"/>
              <a:buAutoNum type="arabicPeriod"/>
            </a:pPr>
            <a:r>
              <a:rPr lang="en-US" sz="2400" dirty="0">
                <a:latin typeface="Times" panose="02020603050405020304" pitchFamily="18" charset="0"/>
              </a:rPr>
              <a:t>Using current customer base as a model for marketing and obtaining new customers.</a:t>
            </a:r>
          </a:p>
          <a:p>
            <a:pPr marL="0" indent="0">
              <a:buNone/>
            </a:pPr>
            <a:endParaRPr lang="en-US" sz="2400" dirty="0">
              <a:latin typeface="Times" panose="02020603050405020304" pitchFamily="18" charset="0"/>
            </a:endParaRPr>
          </a:p>
        </p:txBody>
      </p:sp>
    </p:spTree>
    <p:extLst>
      <p:ext uri="{BB962C8B-B14F-4D97-AF65-F5344CB8AC3E}">
        <p14:creationId xmlns:p14="http://schemas.microsoft.com/office/powerpoint/2010/main" val="2023275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F1112-2B65-4205-8219-54FAC78BB687}"/>
              </a:ext>
            </a:extLst>
          </p:cNvPr>
          <p:cNvSpPr>
            <a:spLocks noGrp="1"/>
          </p:cNvSpPr>
          <p:nvPr>
            <p:ph type="title"/>
          </p:nvPr>
        </p:nvSpPr>
        <p:spPr/>
        <p:txBody>
          <a:bodyPr/>
          <a:lstStyle/>
          <a:p>
            <a:r>
              <a:rPr lang="en-US" sz="4800" dirty="0">
                <a:latin typeface="Times" panose="02020603050405020304" pitchFamily="18" charset="0"/>
              </a:rPr>
              <a:t>Obtaining New Customers</a:t>
            </a:r>
          </a:p>
        </p:txBody>
      </p:sp>
      <p:sp>
        <p:nvSpPr>
          <p:cNvPr id="3" name="Content Placeholder 2">
            <a:extLst>
              <a:ext uri="{FF2B5EF4-FFF2-40B4-BE49-F238E27FC236}">
                <a16:creationId xmlns:a16="http://schemas.microsoft.com/office/drawing/2014/main" id="{DBCD4A39-E1D2-4F39-9B89-5F24AC24FB03}"/>
              </a:ext>
            </a:extLst>
          </p:cNvPr>
          <p:cNvSpPr>
            <a:spLocks noGrp="1"/>
          </p:cNvSpPr>
          <p:nvPr>
            <p:ph idx="1"/>
          </p:nvPr>
        </p:nvSpPr>
        <p:spPr/>
        <p:txBody>
          <a:bodyPr>
            <a:normAutofit lnSpcReduction="10000"/>
          </a:bodyPr>
          <a:lstStyle/>
          <a:p>
            <a:r>
              <a:rPr lang="en-US" sz="2400" dirty="0">
                <a:latin typeface="Times" panose="02020603050405020304" pitchFamily="18" charset="0"/>
              </a:rPr>
              <a:t>After a company or organization has done effective customer recognition and customer study now it can engage in obtaining new customers;</a:t>
            </a:r>
          </a:p>
          <a:p>
            <a:r>
              <a:rPr lang="en-US" sz="2400" dirty="0">
                <a:latin typeface="Times" panose="02020603050405020304" pitchFamily="18" charset="0"/>
              </a:rPr>
              <a:t>This can be achieved through:</a:t>
            </a:r>
          </a:p>
          <a:p>
            <a:pPr marL="457200" indent="-457200">
              <a:buFont typeface="+mj-lt"/>
              <a:buAutoNum type="arabicPeriod"/>
            </a:pPr>
            <a:r>
              <a:rPr lang="en-US" sz="2400" dirty="0">
                <a:latin typeface="Times" panose="02020603050405020304" pitchFamily="18" charset="0"/>
              </a:rPr>
              <a:t>Advertising through already identified market niches</a:t>
            </a:r>
          </a:p>
          <a:p>
            <a:pPr marL="457200" indent="-457200">
              <a:buFont typeface="+mj-lt"/>
              <a:buAutoNum type="arabicPeriod"/>
            </a:pPr>
            <a:r>
              <a:rPr lang="en-US" sz="2400" dirty="0">
                <a:latin typeface="Times" panose="02020603050405020304" pitchFamily="18" charset="0"/>
              </a:rPr>
              <a:t>Incentives to existing customers to attract new customers</a:t>
            </a:r>
          </a:p>
          <a:p>
            <a:pPr marL="457200" indent="-457200">
              <a:buFont typeface="+mj-lt"/>
              <a:buAutoNum type="arabicPeriod"/>
            </a:pPr>
            <a:r>
              <a:rPr lang="en-US" sz="2400" dirty="0">
                <a:latin typeface="Times" panose="02020603050405020304" pitchFamily="18" charset="0"/>
              </a:rPr>
              <a:t>Identifying ideal sales channels based on CRM data obtained from already existing customers and their needs and wants</a:t>
            </a:r>
          </a:p>
          <a:p>
            <a:pPr marL="457200" indent="-457200">
              <a:buFont typeface="+mj-lt"/>
              <a:buAutoNum type="arabicPeriod"/>
            </a:pPr>
            <a:r>
              <a:rPr lang="en-US" sz="2400" dirty="0">
                <a:latin typeface="Times" panose="02020603050405020304" pitchFamily="18" charset="0"/>
              </a:rPr>
              <a:t>Having benchmark goals based on success of previous advertisement objectives</a:t>
            </a:r>
          </a:p>
        </p:txBody>
      </p:sp>
    </p:spTree>
    <p:extLst>
      <p:ext uri="{BB962C8B-B14F-4D97-AF65-F5344CB8AC3E}">
        <p14:creationId xmlns:p14="http://schemas.microsoft.com/office/powerpoint/2010/main" val="3962728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5E15-A2E6-49E7-8692-9178A6AEB9B6}"/>
              </a:ext>
            </a:extLst>
          </p:cNvPr>
          <p:cNvSpPr>
            <a:spLocks noGrp="1"/>
          </p:cNvSpPr>
          <p:nvPr>
            <p:ph type="title"/>
          </p:nvPr>
        </p:nvSpPr>
        <p:spPr/>
        <p:txBody>
          <a:bodyPr/>
          <a:lstStyle/>
          <a:p>
            <a:r>
              <a:rPr lang="en-US" sz="4400" dirty="0">
                <a:latin typeface="Times" panose="02020603050405020304" pitchFamily="18" charset="0"/>
              </a:rPr>
              <a:t>Overall Technological Consumer Practices</a:t>
            </a:r>
          </a:p>
        </p:txBody>
      </p:sp>
      <p:sp>
        <p:nvSpPr>
          <p:cNvPr id="3" name="Content Placeholder 2">
            <a:extLst>
              <a:ext uri="{FF2B5EF4-FFF2-40B4-BE49-F238E27FC236}">
                <a16:creationId xmlns:a16="http://schemas.microsoft.com/office/drawing/2014/main" id="{478A86B8-2F5F-4D71-B5B6-09F3E4F0EBBE}"/>
              </a:ext>
            </a:extLst>
          </p:cNvPr>
          <p:cNvSpPr>
            <a:spLocks noGrp="1"/>
          </p:cNvSpPr>
          <p:nvPr>
            <p:ph idx="1"/>
          </p:nvPr>
        </p:nvSpPr>
        <p:spPr/>
        <p:txBody>
          <a:bodyPr>
            <a:normAutofit lnSpcReduction="10000"/>
          </a:bodyPr>
          <a:lstStyle/>
          <a:p>
            <a:r>
              <a:rPr lang="en-US" sz="2400" dirty="0">
                <a:latin typeface="Times" panose="02020603050405020304" pitchFamily="18" charset="0"/>
              </a:rPr>
              <a:t>Unlike traditional print and radio marketing which targeted mass media online media can be patterned to a specific market.</a:t>
            </a:r>
          </a:p>
          <a:p>
            <a:r>
              <a:rPr lang="en-US" sz="2400" dirty="0">
                <a:latin typeface="Times" panose="02020603050405020304" pitchFamily="18" charset="0"/>
              </a:rPr>
              <a:t>Instead of trial and error marketing methods, the online marketing platform can target specific potential clients.</a:t>
            </a:r>
          </a:p>
          <a:p>
            <a:r>
              <a:rPr lang="en-US" sz="2400" dirty="0">
                <a:latin typeface="Times" panose="02020603050405020304" pitchFamily="18" charset="0"/>
              </a:rPr>
              <a:t>Online marketing has the ability to access and respond within minutes to consumer queries.</a:t>
            </a:r>
          </a:p>
          <a:p>
            <a:r>
              <a:rPr lang="en-US" sz="2400" dirty="0">
                <a:latin typeface="Times" panose="02020603050405020304" pitchFamily="18" charset="0"/>
              </a:rPr>
              <a:t>All in all the average target market can be accessed using technological tools advanced in todays day and age.</a:t>
            </a:r>
          </a:p>
          <a:p>
            <a:r>
              <a:rPr lang="en-US" sz="2400" dirty="0">
                <a:latin typeface="Times" panose="02020603050405020304" pitchFamily="18" charset="0"/>
              </a:rPr>
              <a:t>It is up to organizations to implement these tools to maintain a competitive edge</a:t>
            </a:r>
            <a:r>
              <a:rPr lang="en-US" dirty="0"/>
              <a:t>.</a:t>
            </a:r>
          </a:p>
        </p:txBody>
      </p:sp>
    </p:spTree>
    <p:extLst>
      <p:ext uri="{BB962C8B-B14F-4D97-AF65-F5344CB8AC3E}">
        <p14:creationId xmlns:p14="http://schemas.microsoft.com/office/powerpoint/2010/main" val="633920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C1FC-671C-4CB9-BD05-613A635F9FF1}"/>
              </a:ext>
            </a:extLst>
          </p:cNvPr>
          <p:cNvSpPr>
            <a:spLocks noGrp="1"/>
          </p:cNvSpPr>
          <p:nvPr>
            <p:ph type="title"/>
          </p:nvPr>
        </p:nvSpPr>
        <p:spPr/>
        <p:txBody>
          <a:bodyPr/>
          <a:lstStyle/>
          <a:p>
            <a:r>
              <a:rPr lang="en-US" dirty="0">
                <a:latin typeface="Times" panose="02020603050405020304" pitchFamily="18" charset="0"/>
              </a:rPr>
              <a:t>Conclusion</a:t>
            </a:r>
          </a:p>
        </p:txBody>
      </p:sp>
      <p:sp>
        <p:nvSpPr>
          <p:cNvPr id="3" name="Content Placeholder 2">
            <a:extLst>
              <a:ext uri="{FF2B5EF4-FFF2-40B4-BE49-F238E27FC236}">
                <a16:creationId xmlns:a16="http://schemas.microsoft.com/office/drawing/2014/main" id="{2637026D-D121-455E-A63D-AF0D6DA15B7B}"/>
              </a:ext>
            </a:extLst>
          </p:cNvPr>
          <p:cNvSpPr>
            <a:spLocks noGrp="1"/>
          </p:cNvSpPr>
          <p:nvPr>
            <p:ph idx="1"/>
          </p:nvPr>
        </p:nvSpPr>
        <p:spPr/>
        <p:txBody>
          <a:bodyPr>
            <a:normAutofit/>
          </a:bodyPr>
          <a:lstStyle/>
          <a:p>
            <a:r>
              <a:rPr lang="en-US" sz="2400" dirty="0">
                <a:latin typeface="Times" panose="02020603050405020304" pitchFamily="18" charset="0"/>
              </a:rPr>
              <a:t>Based on the above information its clear to see that obtaining new customers and retaining already existing customers is important.</a:t>
            </a:r>
          </a:p>
          <a:p>
            <a:r>
              <a:rPr lang="en-US" sz="2400" dirty="0">
                <a:latin typeface="Times" panose="02020603050405020304" pitchFamily="18" charset="0"/>
              </a:rPr>
              <a:t>Its also clear to see that businesses intending to be successful need to keep these two goals in mind</a:t>
            </a:r>
          </a:p>
          <a:p>
            <a:r>
              <a:rPr lang="en-US" sz="2400" dirty="0">
                <a:latin typeface="Times" panose="02020603050405020304" pitchFamily="18" charset="0"/>
              </a:rPr>
              <a:t>Technology can help any organization achieve these goals and go beyond</a:t>
            </a:r>
          </a:p>
          <a:p>
            <a:r>
              <a:rPr lang="en-US" sz="2400" dirty="0">
                <a:latin typeface="Times" panose="02020603050405020304" pitchFamily="18" charset="0"/>
              </a:rPr>
              <a:t>Application of technological software's such as the CRM software should be every businesses goal to ensure success.</a:t>
            </a:r>
          </a:p>
          <a:p>
            <a:pPr marL="0" indent="0">
              <a:buNone/>
            </a:pPr>
            <a:endParaRPr lang="en-US" sz="2400" dirty="0">
              <a:latin typeface="Times" panose="02020603050405020304" pitchFamily="18" charset="0"/>
            </a:endParaRPr>
          </a:p>
        </p:txBody>
      </p:sp>
    </p:spTree>
    <p:extLst>
      <p:ext uri="{BB962C8B-B14F-4D97-AF65-F5344CB8AC3E}">
        <p14:creationId xmlns:p14="http://schemas.microsoft.com/office/powerpoint/2010/main" val="4170044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8048-8C21-4EB0-9269-5F5DDEC63B54}"/>
              </a:ext>
            </a:extLst>
          </p:cNvPr>
          <p:cNvSpPr>
            <a:spLocks noGrp="1"/>
          </p:cNvSpPr>
          <p:nvPr>
            <p:ph type="title"/>
          </p:nvPr>
        </p:nvSpPr>
        <p:spPr/>
        <p:txBody>
          <a:bodyPr/>
          <a:lstStyle/>
          <a:p>
            <a:pPr algn="ctr"/>
            <a:r>
              <a:rPr lang="en-US" sz="4400" dirty="0">
                <a:latin typeface="Times" panose="02020603050405020304" pitchFamily="18" charset="0"/>
              </a:rPr>
              <a:t>References</a:t>
            </a:r>
          </a:p>
        </p:txBody>
      </p:sp>
      <p:sp>
        <p:nvSpPr>
          <p:cNvPr id="3" name="Content Placeholder 2">
            <a:extLst>
              <a:ext uri="{FF2B5EF4-FFF2-40B4-BE49-F238E27FC236}">
                <a16:creationId xmlns:a16="http://schemas.microsoft.com/office/drawing/2014/main" id="{16F9C7DF-E6FE-4C82-95D4-9B6E27CDBF42}"/>
              </a:ext>
            </a:extLst>
          </p:cNvPr>
          <p:cNvSpPr>
            <a:spLocks noGrp="1"/>
          </p:cNvSpPr>
          <p:nvPr>
            <p:ph idx="1"/>
          </p:nvPr>
        </p:nvSpPr>
        <p:spPr>
          <a:xfrm>
            <a:off x="1103312" y="1155032"/>
            <a:ext cx="8946541" cy="5093367"/>
          </a:xfrm>
        </p:spPr>
        <p:txBody>
          <a:bodyPr>
            <a:normAutofit/>
          </a:bodyPr>
          <a:lstStyle/>
          <a:p>
            <a:pPr marL="0" indent="0">
              <a:buNone/>
            </a:pPr>
            <a:endParaRPr lang="en-GB" dirty="0">
              <a:solidFill>
                <a:srgbClr val="000000"/>
              </a:solidFill>
              <a:latin typeface="Times New Roman" panose="02020603050405020304" pitchFamily="18" charset="0"/>
            </a:endParaRPr>
          </a:p>
          <a:p>
            <a:r>
              <a:rPr lang="en-GB" dirty="0">
                <a:solidFill>
                  <a:srgbClr val="000000"/>
                </a:solidFill>
                <a:latin typeface="Times New Roman" panose="02020603050405020304" pitchFamily="18" charset="0"/>
              </a:rPr>
              <a:t>Albright, C. (2018). </a:t>
            </a:r>
            <a:r>
              <a:rPr lang="en-GB" i="1" dirty="0">
                <a:solidFill>
                  <a:srgbClr val="000000"/>
                </a:solidFill>
                <a:latin typeface="Times New Roman" panose="02020603050405020304" pitchFamily="18" charset="0"/>
              </a:rPr>
              <a:t>10 Studies That Reveal What Customers WANT You To Know About Them</a:t>
            </a:r>
            <a:r>
              <a:rPr lang="en-GB" dirty="0">
                <a:solidFill>
                  <a:srgbClr val="000000"/>
                </a:solidFill>
                <a:latin typeface="Times New Roman" panose="02020603050405020304" pitchFamily="18" charset="0"/>
              </a:rPr>
              <a:t>. </a:t>
            </a:r>
            <a:r>
              <a:rPr lang="en-GB" i="1" dirty="0">
                <a:solidFill>
                  <a:srgbClr val="000000"/>
                </a:solidFill>
                <a:latin typeface="Times New Roman" panose="02020603050405020304" pitchFamily="18" charset="0"/>
              </a:rPr>
              <a:t>Kiss metrics</a:t>
            </a:r>
            <a:r>
              <a:rPr lang="en-GB" dirty="0">
                <a:solidFill>
                  <a:srgbClr val="000000"/>
                </a:solidFill>
                <a:latin typeface="Times New Roman" panose="02020603050405020304" pitchFamily="18" charset="0"/>
              </a:rPr>
              <a:t>. Retrieved 23 March 2018, from https://blog.kissmetrics.com/what-customers-want/</a:t>
            </a:r>
          </a:p>
          <a:p>
            <a:r>
              <a:rPr lang="en-GB" dirty="0">
                <a:solidFill>
                  <a:srgbClr val="000000"/>
                </a:solidFill>
                <a:latin typeface="Times New Roman" panose="02020603050405020304" pitchFamily="18" charset="0"/>
              </a:rPr>
              <a:t>Bauer, E. (2017). </a:t>
            </a:r>
            <a:r>
              <a:rPr lang="en-GB" i="1" dirty="0">
                <a:solidFill>
                  <a:srgbClr val="000000"/>
                </a:solidFill>
                <a:latin typeface="Times New Roman" panose="02020603050405020304" pitchFamily="18" charset="0"/>
              </a:rPr>
              <a:t>An Introduction to Different Types of CRM Systems</a:t>
            </a:r>
            <a:r>
              <a:rPr lang="en-GB" dirty="0">
                <a:solidFill>
                  <a:srgbClr val="000000"/>
                </a:solidFill>
                <a:latin typeface="Times New Roman" panose="02020603050405020304" pitchFamily="18" charset="0"/>
              </a:rPr>
              <a:t>. </a:t>
            </a:r>
            <a:r>
              <a:rPr lang="en-GB" i="1" dirty="0">
                <a:solidFill>
                  <a:srgbClr val="000000"/>
                </a:solidFill>
                <a:latin typeface="Times New Roman" panose="02020603050405020304" pitchFamily="18" charset="0"/>
              </a:rPr>
              <a:t>Propellercrm.com</a:t>
            </a:r>
            <a:r>
              <a:rPr lang="en-GB" dirty="0">
                <a:solidFill>
                  <a:srgbClr val="000000"/>
                </a:solidFill>
                <a:latin typeface="Times New Roman" panose="02020603050405020304" pitchFamily="18" charset="0"/>
              </a:rPr>
              <a:t>. Retrieved 23 March 2018, from https://www.propellercrm.com/blog/types-of-crm-systems</a:t>
            </a:r>
          </a:p>
          <a:p>
            <a:r>
              <a:rPr lang="en-GB" dirty="0">
                <a:solidFill>
                  <a:srgbClr val="000000"/>
                </a:solidFill>
                <a:latin typeface="Times New Roman" panose="02020603050405020304" pitchFamily="18" charset="0"/>
              </a:rPr>
              <a:t>Marks, G. (2012). </a:t>
            </a:r>
            <a:r>
              <a:rPr lang="en-GB" i="1" dirty="0">
                <a:solidFill>
                  <a:srgbClr val="000000"/>
                </a:solidFill>
                <a:latin typeface="Times New Roman" panose="02020603050405020304" pitchFamily="18" charset="0"/>
              </a:rPr>
              <a:t>Forbes Welcome</a:t>
            </a:r>
            <a:r>
              <a:rPr lang="en-GB" dirty="0">
                <a:solidFill>
                  <a:srgbClr val="000000"/>
                </a:solidFill>
                <a:latin typeface="Times New Roman" panose="02020603050405020304" pitchFamily="18" charset="0"/>
              </a:rPr>
              <a:t>. </a:t>
            </a:r>
            <a:r>
              <a:rPr lang="en-GB" i="1" dirty="0">
                <a:solidFill>
                  <a:srgbClr val="000000"/>
                </a:solidFill>
                <a:latin typeface="Times New Roman" panose="02020603050405020304" pitchFamily="18" charset="0"/>
              </a:rPr>
              <a:t>Forbes.com</a:t>
            </a:r>
            <a:r>
              <a:rPr lang="en-GB" dirty="0">
                <a:solidFill>
                  <a:srgbClr val="000000"/>
                </a:solidFill>
                <a:latin typeface="Times New Roman" panose="02020603050405020304" pitchFamily="18" charset="0"/>
              </a:rPr>
              <a:t>. Retrieved 23 March 2018, from https://www.forbes.com/sites/quickerbettertech/2012/04/16/the-secret-to-successful-crm/#750202317547</a:t>
            </a:r>
          </a:p>
          <a:p>
            <a:r>
              <a:rPr lang="en-GB" dirty="0">
                <a:solidFill>
                  <a:srgbClr val="000000"/>
                </a:solidFill>
                <a:latin typeface="Times New Roman" panose="02020603050405020304" pitchFamily="18" charset="0"/>
              </a:rPr>
              <a:t>Ratemo, J. (2012). </a:t>
            </a:r>
            <a:r>
              <a:rPr lang="en-GB" i="1" dirty="0">
                <a:solidFill>
                  <a:srgbClr val="000000"/>
                </a:solidFill>
                <a:latin typeface="Times New Roman" panose="02020603050405020304" pitchFamily="18" charset="0"/>
              </a:rPr>
              <a:t>How to use latest technology to attract and retain customers</a:t>
            </a:r>
            <a:r>
              <a:rPr lang="en-GB" dirty="0">
                <a:solidFill>
                  <a:srgbClr val="000000"/>
                </a:solidFill>
                <a:latin typeface="Times New Roman" panose="02020603050405020304" pitchFamily="18" charset="0"/>
              </a:rPr>
              <a:t>. </a:t>
            </a:r>
            <a:r>
              <a:rPr lang="en-GB" i="1" dirty="0">
                <a:solidFill>
                  <a:srgbClr val="000000"/>
                </a:solidFill>
                <a:latin typeface="Times New Roman" panose="02020603050405020304" pitchFamily="18" charset="0"/>
              </a:rPr>
              <a:t>Business Daily</a:t>
            </a:r>
            <a:r>
              <a:rPr lang="en-GB" dirty="0">
                <a:solidFill>
                  <a:srgbClr val="000000"/>
                </a:solidFill>
                <a:latin typeface="Times New Roman" panose="02020603050405020304" pitchFamily="18" charset="0"/>
              </a:rPr>
              <a:t>. Retrieved 23 March 2018, from https://www.businessdailyafrica.com/magazines/How-to-use-latest-technology-to-attract-and-retain-customers/1248928-1626802-xkk94qz/index.html</a:t>
            </a:r>
          </a:p>
          <a:p>
            <a:endParaRPr lang="en-US" dirty="0"/>
          </a:p>
        </p:txBody>
      </p:sp>
    </p:spTree>
    <p:extLst>
      <p:ext uri="{BB962C8B-B14F-4D97-AF65-F5344CB8AC3E}">
        <p14:creationId xmlns:p14="http://schemas.microsoft.com/office/powerpoint/2010/main" val="26007596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usiness Strategy">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Business plan presentation (Ion green design, widescreen).potx" id="{866C028E-10C7-4672-8238-17D4366C073A}" vid="{2A820B7E-5093-43C8-ABD0-FF5B957D5E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plan presentation (Ion green design, widescreen)</Template>
  <TotalTime>72</TotalTime>
  <Words>1075</Words>
  <Application>Microsoft Office PowerPoint</Application>
  <PresentationFormat>Widescreen</PresentationFormat>
  <Paragraphs>79</Paragraphs>
  <Slides>12</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Times</vt:lpstr>
      <vt:lpstr>Times New Roman</vt:lpstr>
      <vt:lpstr>Wingdings 3</vt:lpstr>
      <vt:lpstr>Business Strategy</vt:lpstr>
      <vt:lpstr>Business Technology Management</vt:lpstr>
      <vt:lpstr>Introduction</vt:lpstr>
      <vt:lpstr>Technology’s Influence on customers</vt:lpstr>
      <vt:lpstr>CRM Systems</vt:lpstr>
      <vt:lpstr>Extending Customer Reach using CRM</vt:lpstr>
      <vt:lpstr>Using CRM Databases effectively</vt:lpstr>
      <vt:lpstr>Customer Recognition</vt:lpstr>
      <vt:lpstr>Customer Study</vt:lpstr>
      <vt:lpstr>Obtaining New Customers</vt:lpstr>
      <vt:lpstr>Overall Technological Consumer Practices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Technology Management</dc:title>
  <dc:creator>Francis Ndungu Muoria</dc:creator>
  <cp:lastModifiedBy>Francis Ndungu Muoria</cp:lastModifiedBy>
  <cp:revision>10</cp:revision>
  <cp:lastPrinted>2012-08-15T21:38:02Z</cp:lastPrinted>
  <dcterms:created xsi:type="dcterms:W3CDTF">2018-03-23T18:19:09Z</dcterms:created>
  <dcterms:modified xsi:type="dcterms:W3CDTF">2018-03-23T20:19:46Z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